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70" r:id="rId11"/>
    <p:sldId id="268" r:id="rId12"/>
    <p:sldId id="269" r:id="rId13"/>
    <p:sldId id="272" r:id="rId14"/>
    <p:sldId id="289" r:id="rId15"/>
    <p:sldId id="275" r:id="rId16"/>
    <p:sldId id="277" r:id="rId17"/>
    <p:sldId id="296" r:id="rId18"/>
    <p:sldId id="295" r:id="rId19"/>
    <p:sldId id="278" r:id="rId20"/>
    <p:sldId id="279" r:id="rId21"/>
    <p:sldId id="280" r:id="rId22"/>
    <p:sldId id="281" r:id="rId23"/>
    <p:sldId id="282" r:id="rId24"/>
    <p:sldId id="283" r:id="rId25"/>
    <p:sldId id="297" r:id="rId26"/>
    <p:sldId id="284" r:id="rId27"/>
    <p:sldId id="285" r:id="rId28"/>
    <p:sldId id="286" r:id="rId29"/>
    <p:sldId id="287" r:id="rId30"/>
    <p:sldId id="288" r:id="rId31"/>
    <p:sldId id="290" r:id="rId32"/>
    <p:sldId id="291" r:id="rId33"/>
    <p:sldId id="292" r:id="rId34"/>
    <p:sldId id="293" r:id="rId35"/>
    <p:sldId id="294" r:id="rId3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5AA0"/>
    <a:srgbClr val="006600"/>
    <a:srgbClr val="FF9900"/>
    <a:srgbClr val="A7B218"/>
    <a:srgbClr val="FF9999"/>
    <a:srgbClr val="FF0066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4660"/>
  </p:normalViewPr>
  <p:slideViewPr>
    <p:cSldViewPr>
      <p:cViewPr varScale="1">
        <p:scale>
          <a:sx n="103" d="100"/>
          <a:sy n="103" d="100"/>
        </p:scale>
        <p:origin x="109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4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12/01/2015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393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12/01/2015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1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12/01/2015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44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12/01/2015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504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12/01/2015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24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12/01/2015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91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12/01/2015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022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12/01/2015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838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12/01/2015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505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12/01/2015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251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12/01/2015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811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A3A7C-CF3E-4424-8885-34AAEFF57FB1}" type="datetimeFigureOut">
              <a:rPr lang="fr-FR" smtClean="0"/>
              <a:t>12/01/2015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17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GB" sz="36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“Confronting the Loan </a:t>
            </a:r>
            <a:r>
              <a:rPr lang="en-GB" sz="36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Sharks – Resolving Conflicts”</a:t>
            </a:r>
            <a:r>
              <a:rPr lang="en-GB" sz="36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36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004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18158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nearly complete – only gates needed placing (6:1)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Breadwinners absent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Unscrupulous exploitation </a:t>
            </a: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4108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21852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nearly complete – only gates needed placing (6:1)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Breadwinners absent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Unscrupulous exploitation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problems - famine  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8767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26776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nearly complete – only gates needed placing (6:1)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Breadwinners absent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Unscrupulous exploitation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problems – famine</a:t>
            </a:r>
          </a:p>
          <a:p>
            <a:pPr lvl="1"/>
            <a:r>
              <a:rPr lang="en-GB" sz="3200" b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− high taxation </a:t>
            </a: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9544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44627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nearly complete – only gates needed placing (6:1)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Breadwinners absent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Unscrupulous exploitation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problems – famine</a:t>
            </a:r>
          </a:p>
          <a:p>
            <a:pPr lvl="1"/>
            <a:r>
              <a:rPr lang="en-GB" sz="3200" b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− high taxation</a:t>
            </a:r>
          </a:p>
          <a:p>
            <a:pPr lvl="1"/>
            <a:r>
              <a:rPr lang="en-GB" sz="3200" b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−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Alexander the Great’s discovery</a:t>
            </a:r>
          </a:p>
          <a:p>
            <a:pPr lvl="1"/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“When Alexander the Great entered Susa…he found 270 tons of coined gold and about 1200 tons of silver stored up as bullion.”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(E. M. Yamauchi: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“Persia and the Bible”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7108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25545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nearly complete – only gates needed placing (6:1)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Breadwinners absent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Unscrupulous exploitation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problems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Loan sharks</a:t>
            </a:r>
          </a:p>
        </p:txBody>
      </p:sp>
    </p:spTree>
    <p:extLst>
      <p:ext uri="{BB962C8B-B14F-4D97-AF65-F5344CB8AC3E}">
        <p14:creationId xmlns:p14="http://schemas.microsoft.com/office/powerpoint/2010/main" val="1632916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25545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nearly complete – only gates needed placing (6:1)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Breadwinners absent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Unscrupulous exploitation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problems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Loan sharks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2" y="3760008"/>
            <a:ext cx="9143999" cy="138499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41338"/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“If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lend money to one of my people among you who is needy, do not treat it like a business deal; charge no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interest”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(Ex.22:25)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59660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25545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nearly complete – only gates needed placing (6:1)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Breadwinners absent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Unscrupulous exploitation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problems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Loan sharks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2" y="3764673"/>
            <a:ext cx="9143999" cy="22467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41338"/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not lend to them at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interest or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 a profit from them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He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withholds his hand from doing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wrong and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judges fairly between two parties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He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follows my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decrees and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faithfully keeps my laws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That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 is righteous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he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surely live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declares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Sovereign </a:t>
            </a:r>
            <a:r>
              <a:rPr lang="en-GB" sz="2800" b="1" i="1" cap="small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Lord” </a:t>
            </a:r>
            <a:r>
              <a:rPr lang="en-GB" sz="2800" b="1" cap="small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(Ez.18:8-9).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28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1350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" y="1790238"/>
            <a:ext cx="9143999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Biblical principles:</a:t>
            </a:r>
          </a:p>
          <a:p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feel wronged – go to person concerned.</a:t>
            </a:r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46680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" y="1790238"/>
            <a:ext cx="9143999" cy="138499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Biblical principles:</a:t>
            </a:r>
          </a:p>
          <a:p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feel wronged – go to person concerned.</a:t>
            </a:r>
          </a:p>
          <a:p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problem unresolved – go to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2311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</p:txBody>
      </p:sp>
    </p:spTree>
    <p:extLst>
      <p:ext uri="{BB962C8B-B14F-4D97-AF65-F5344CB8AC3E}">
        <p14:creationId xmlns:p14="http://schemas.microsoft.com/office/powerpoint/2010/main" val="261643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GB" sz="36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“Confronting the Loan </a:t>
            </a:r>
            <a:r>
              <a:rPr lang="en-GB" sz="36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Sharks- Resolving Conflicts”</a:t>
            </a:r>
            <a:r>
              <a:rPr lang="en-GB" sz="36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36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1260000">
            <a:off x="678536" y="1612831"/>
            <a:ext cx="1952625" cy="23431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405" y="2478893"/>
            <a:ext cx="3061369" cy="17281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00000">
            <a:off x="5205368" y="4589041"/>
            <a:ext cx="3566160" cy="1801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254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" y="2132856"/>
            <a:ext cx="9143999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719138" indent="-365125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63500">
                    <a:schemeClr val="bg2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Righteous anger</a:t>
            </a:r>
            <a:endParaRPr lang="en-GB" b="1" dirty="0">
              <a:ln>
                <a:solidFill>
                  <a:schemeClr val="tx1"/>
                </a:solidFill>
              </a:ln>
              <a:solidFill>
                <a:schemeClr val="accent1"/>
              </a:solidFill>
              <a:effectLst>
                <a:glow rad="63500">
                  <a:schemeClr val="bg2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8178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" y="2132856"/>
            <a:ext cx="9143999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719138" indent="-3651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63500">
                    <a:schemeClr val="bg2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Righteous anger</a:t>
            </a:r>
          </a:p>
          <a:p>
            <a:pPr marL="719138" indent="-365125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63500">
                    <a:schemeClr val="bg2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 control</a:t>
            </a:r>
            <a:endParaRPr lang="en-GB" b="1" dirty="0">
              <a:ln>
                <a:solidFill>
                  <a:schemeClr val="tx1"/>
                </a:solidFill>
              </a:ln>
              <a:solidFill>
                <a:schemeClr val="accent1"/>
              </a:solidFill>
              <a:effectLst>
                <a:glow rad="63500">
                  <a:schemeClr val="bg2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9035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" y="2132856"/>
            <a:ext cx="9143999" cy="22467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719138" indent="-3651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63500">
                    <a:schemeClr val="bg2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Righteous anger</a:t>
            </a:r>
          </a:p>
          <a:p>
            <a:pPr marL="719138" indent="-365125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63500">
                    <a:schemeClr val="bg2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 control</a:t>
            </a:r>
          </a:p>
          <a:p>
            <a:pPr marL="811213" lvl="1"/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 who is slow to anger is better than the mighty, and he who rules his spirit, than he who captures a city.”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(Proverbs 16:32)</a:t>
            </a:r>
            <a:endParaRPr lang="en-GB" sz="28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bg2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5649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" y="2132856"/>
            <a:ext cx="9143999" cy="18774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719138" indent="-3651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63500">
                    <a:schemeClr val="bg2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Righteous anger</a:t>
            </a:r>
          </a:p>
          <a:p>
            <a:pPr marL="719138" indent="-3651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63500">
                    <a:schemeClr val="bg2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 control</a:t>
            </a:r>
          </a:p>
          <a:p>
            <a:pPr marL="719138" indent="-365125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63500">
                    <a:schemeClr val="bg2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Application of biblical principles</a:t>
            </a:r>
          </a:p>
          <a:p>
            <a:pPr marL="1073150" indent="-354013">
              <a:buSzPct val="80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63500">
                    <a:schemeClr val="bg2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Private meeting (v.7a) </a:t>
            </a:r>
          </a:p>
        </p:txBody>
      </p:sp>
    </p:spTree>
    <p:extLst>
      <p:ext uri="{BB962C8B-B14F-4D97-AF65-F5344CB8AC3E}">
        <p14:creationId xmlns:p14="http://schemas.microsoft.com/office/powerpoint/2010/main" val="312012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" y="2132856"/>
            <a:ext cx="9143999" cy="23698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719138" indent="-3651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63500">
                    <a:schemeClr val="bg2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Righteous anger</a:t>
            </a:r>
          </a:p>
          <a:p>
            <a:pPr marL="719138" indent="-3651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63500">
                    <a:schemeClr val="bg2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 control</a:t>
            </a:r>
          </a:p>
          <a:p>
            <a:pPr marL="719138" indent="-365125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63500">
                    <a:schemeClr val="bg2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Application of biblical principles</a:t>
            </a:r>
          </a:p>
          <a:p>
            <a:pPr marL="1073150" indent="-354013">
              <a:buSzPct val="80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63500">
                    <a:schemeClr val="bg2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63500">
                    <a:schemeClr val="bg2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Private meeting (v.7a)</a:t>
            </a:r>
          </a:p>
          <a:p>
            <a:pPr marL="1073150" indent="-354013">
              <a:buSzPct val="80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63500">
                    <a:schemeClr val="bg2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Public hearing (v.7b) </a:t>
            </a:r>
          </a:p>
        </p:txBody>
      </p:sp>
    </p:spTree>
    <p:extLst>
      <p:ext uri="{BB962C8B-B14F-4D97-AF65-F5344CB8AC3E}">
        <p14:creationId xmlns:p14="http://schemas.microsoft.com/office/powerpoint/2010/main" val="4090201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13234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challenge (5:8-13)</a:t>
            </a:r>
          </a:p>
        </p:txBody>
      </p:sp>
    </p:spTree>
    <p:extLst>
      <p:ext uri="{BB962C8B-B14F-4D97-AF65-F5344CB8AC3E}">
        <p14:creationId xmlns:p14="http://schemas.microsoft.com/office/powerpoint/2010/main" val="996753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23083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challenge (5:8-13)</a:t>
            </a:r>
          </a:p>
          <a:p>
            <a:pPr marL="895350" lvl="1" indent="-541338">
              <a:buSzPct val="80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Appeal to conscience (v.8) </a:t>
            </a: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“you’re selling your brothers!”</a:t>
            </a:r>
            <a:endParaRPr lang="en-GB" sz="2800" b="1" dirty="0" smtClean="0">
              <a:ln>
                <a:solidFill>
                  <a:schemeClr val="tx1"/>
                </a:solidFill>
              </a:ln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5096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26776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challenge (5:8-13)</a:t>
            </a:r>
          </a:p>
          <a:p>
            <a:pPr marL="895350" lvl="1" indent="-541338">
              <a:buSzPct val="80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Appeal to conscience (v.8)</a:t>
            </a:r>
          </a:p>
          <a:p>
            <a:pPr marL="895350" lvl="1" indent="-541338">
              <a:buSzPct val="80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Appeal to morality (v.9)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“what you are doing is not right!” </a:t>
            </a:r>
            <a:endParaRPr lang="en-GB" sz="2800" b="1" dirty="0" smtClean="0">
              <a:ln>
                <a:solidFill>
                  <a:schemeClr val="tx1"/>
                </a:solidFill>
              </a:ln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3996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36625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challenge (5:8-13)</a:t>
            </a:r>
          </a:p>
          <a:p>
            <a:pPr marL="895350" lvl="1" indent="-541338">
              <a:buSzPct val="80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Appeal to conscience (v.8)</a:t>
            </a:r>
          </a:p>
          <a:p>
            <a:pPr marL="895350" lvl="1" indent="-541338">
              <a:buSzPct val="80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Appeal to morality (v.9)</a:t>
            </a:r>
          </a:p>
          <a:p>
            <a:pPr marL="895350" lvl="1" indent="-541338">
              <a:buSzPct val="80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Appeal to example (v.10)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</a:effectLst>
              </a:rPr>
              <a:t>“I and my brothers …are also lending people money and grain. But let the exacting of usury stop!” </a:t>
            </a:r>
            <a:endParaRPr lang="en-GB" sz="2800" b="1" dirty="0" smtClean="0">
              <a:ln>
                <a:solidFill>
                  <a:schemeClr val="tx1"/>
                </a:solidFill>
              </a:ln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1564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34163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challenge (5:8-13)</a:t>
            </a:r>
          </a:p>
          <a:p>
            <a:pPr marL="895350" lvl="1" indent="-541338">
              <a:buSzPct val="80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Appeal to conscience (v.8)</a:t>
            </a:r>
          </a:p>
          <a:p>
            <a:pPr marL="895350" lvl="1" indent="-541338">
              <a:buSzPct val="80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Appeal to morality (v.9)</a:t>
            </a:r>
          </a:p>
          <a:p>
            <a:pPr marL="895350" lvl="1" indent="-541338">
              <a:buSzPct val="80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Appeal to example (v.10)</a:t>
            </a:r>
          </a:p>
          <a:p>
            <a:pPr marL="895350" lvl="1" indent="-541338">
              <a:buSzPct val="80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Appeal to commitment (v.11-13) + accountability – a signed pledge. </a:t>
            </a:r>
            <a:endParaRPr lang="en-GB" sz="2800" b="1" dirty="0" smtClean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07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402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16927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challenge (5:8-13)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example (5:14-19)</a:t>
            </a:r>
          </a:p>
        </p:txBody>
      </p:sp>
    </p:spTree>
    <p:extLst>
      <p:ext uri="{BB962C8B-B14F-4D97-AF65-F5344CB8AC3E}">
        <p14:creationId xmlns:p14="http://schemas.microsoft.com/office/powerpoint/2010/main" val="426406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21852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challenge (5:8-13)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example (5:14-19)</a:t>
            </a:r>
          </a:p>
          <a:p>
            <a:pPr marL="811213" indent="-457200">
              <a:buClr>
                <a:srgbClr val="0070C0"/>
              </a:buClr>
              <a:buSzPct val="80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reverence for God (v.15-16)</a:t>
            </a:r>
            <a:endParaRPr lang="en-GB" sz="3200" b="1" dirty="0" smtClean="0">
              <a:ln>
                <a:solidFill>
                  <a:schemeClr val="tx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3062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26776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challenge (5:8-13)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example (5:14-19)</a:t>
            </a:r>
          </a:p>
          <a:p>
            <a:pPr marL="811213" indent="-457200">
              <a:buClr>
                <a:srgbClr val="0070C0"/>
              </a:buClr>
              <a:buSzPct val="80000"/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reverence for God (v.15-16)</a:t>
            </a:r>
          </a:p>
          <a:p>
            <a:pPr marL="811213" indent="-457200">
              <a:buClr>
                <a:srgbClr val="0070C0"/>
              </a:buClr>
              <a:buSzPct val="80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selfless generosity (v.17-18)</a:t>
            </a:r>
            <a:endParaRPr lang="en-GB" sz="3200" b="1" dirty="0" smtClean="0">
              <a:ln>
                <a:solidFill>
                  <a:schemeClr val="tx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9231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31700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challenge (5:8-13)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example (5:14-19)</a:t>
            </a:r>
          </a:p>
          <a:p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Conclusions:</a:t>
            </a:r>
          </a:p>
          <a:p>
            <a:pPr marL="914400" lvl="1" indent="-457200">
              <a:buSzPct val="80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commitment to God and His work</a:t>
            </a:r>
          </a:p>
        </p:txBody>
      </p:sp>
    </p:spTree>
    <p:extLst>
      <p:ext uri="{BB962C8B-B14F-4D97-AF65-F5344CB8AC3E}">
        <p14:creationId xmlns:p14="http://schemas.microsoft.com/office/powerpoint/2010/main" val="1959180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36625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challenge (5:8-13)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example (5:14-19)</a:t>
            </a:r>
          </a:p>
          <a:p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Conclusions:</a:t>
            </a:r>
          </a:p>
          <a:p>
            <a:pPr marL="914400" lvl="1" indent="-457200">
              <a:buSzPct val="80000"/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commitment to God and His work</a:t>
            </a:r>
          </a:p>
          <a:p>
            <a:pPr marL="914400" lvl="1" indent="-457200">
              <a:buSzPct val="80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 or followers – we can all learn</a:t>
            </a:r>
          </a:p>
        </p:txBody>
      </p:sp>
    </p:spTree>
    <p:extLst>
      <p:ext uri="{BB962C8B-B14F-4D97-AF65-F5344CB8AC3E}">
        <p14:creationId xmlns:p14="http://schemas.microsoft.com/office/powerpoint/2010/main" val="719174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40934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reaction (5:6-7)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challenge (5:8-13)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example (5:14-19)</a:t>
            </a:r>
          </a:p>
          <a:p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Conclusions:</a:t>
            </a:r>
          </a:p>
          <a:p>
            <a:pPr marL="914400" lvl="1" indent="-457200">
              <a:buSzPct val="80000"/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commitment to God and His work</a:t>
            </a:r>
          </a:p>
          <a:p>
            <a:pPr marL="914400" lvl="1" indent="-457200">
              <a:buSzPct val="80000"/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 or followers – we can all learn</a:t>
            </a:r>
          </a:p>
          <a:p>
            <a:pPr marL="914400" lvl="1" indent="-457200">
              <a:buSzPct val="80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finger pointing!</a:t>
            </a:r>
          </a:p>
        </p:txBody>
      </p:sp>
    </p:spTree>
    <p:extLst>
      <p:ext uri="{BB962C8B-B14F-4D97-AF65-F5344CB8AC3E}">
        <p14:creationId xmlns:p14="http://schemas.microsoft.com/office/powerpoint/2010/main" val="1466012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205463"/>
            <a:ext cx="9144000" cy="18466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200" b="1" i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“In the history of the church we have seen that when the devil couldn’t destroy the church by persecution, the next thing he did was to join it!” </a:t>
            </a:r>
            <a:r>
              <a:rPr lang="en-GB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(J. Vernon McGee)</a:t>
            </a:r>
            <a:endParaRPr lang="en-GB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103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205463"/>
            <a:ext cx="9144000" cy="14465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n>
                  <a:solidFill>
                    <a:schemeClr val="accent2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divisions are inevitable: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False teaching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Unbiblical behaviour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dirty="0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978480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205463"/>
            <a:ext cx="9144000" cy="310854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accent2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divisions are inevitable – however…</a:t>
            </a:r>
          </a:p>
          <a:p>
            <a:r>
              <a:rPr lang="en-GB" sz="3200" b="1" dirty="0" smtClean="0">
                <a:ln>
                  <a:solidFill>
                    <a:schemeClr val="accent2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seek to resolve conflicts:</a:t>
            </a:r>
          </a:p>
          <a:p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“make every effort to keep the unity of the Spirit through the bond of peace” </a:t>
            </a:r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(Eph.4:3). </a:t>
            </a:r>
            <a:endParaRPr lang="en-GB" sz="28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“Let us...make every effort to do what leads to peace and to mutual edification” </a:t>
            </a:r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(Rom 14:19).  </a:t>
            </a:r>
          </a:p>
          <a:p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“seek peace and pursue it” </a:t>
            </a:r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 Peter 3:11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4754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3782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1077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nearly complete –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only gates needed placing (6:1)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6768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18256"/>
            <a:ext cx="9143999" cy="6389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205AA0"/>
                </a:solidFill>
                <a:effectLst>
                  <a:glow rad="50800">
                    <a:schemeClr val="tx2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5:1-19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205AA0"/>
              </a:solidFill>
              <a:effectLst>
                <a:glow rad="50800">
                  <a:schemeClr val="tx2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20688"/>
            <a:ext cx="91439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guanaLover BTN" panose="020B0604020102040201" pitchFamily="34" charset="0"/>
              </a:rPr>
              <a:t>Inside turmoil</a:t>
            </a:r>
            <a:endParaRPr lang="en-GB" sz="32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guanaLover BTN" panose="020B06040201020402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05463"/>
            <a:ext cx="9144000" cy="14465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problem – the situation (5:1-5)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nearly complete – only gates needed placing (6:1)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Breadwinners absent</a:t>
            </a:r>
          </a:p>
        </p:txBody>
      </p:sp>
    </p:spTree>
    <p:extLst>
      <p:ext uri="{BB962C8B-B14F-4D97-AF65-F5344CB8AC3E}">
        <p14:creationId xmlns:p14="http://schemas.microsoft.com/office/powerpoint/2010/main" val="518929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4461</TotalTime>
  <Words>1155</Words>
  <Application>Microsoft Office PowerPoint</Application>
  <PresentationFormat>On-screen Show (4:3)</PresentationFormat>
  <Paragraphs>224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IguanaLover BTN</vt:lpstr>
      <vt:lpstr>Wingdings</vt:lpstr>
      <vt:lpstr>Office Theme</vt:lpstr>
      <vt:lpstr>“Confronting the Loan Sharks – Resolving Conflicts” Nehemiah 5:1-19</vt:lpstr>
      <vt:lpstr>“Confronting the Loan Sharks- Resolving Conflicts” 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  <vt:lpstr>Nehemiah 5:1-19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06 Loan sharks</dc:title>
  <dc:creator>Colin Howells</dc:creator>
  <cp:lastModifiedBy>Colin Howells</cp:lastModifiedBy>
  <cp:revision>245</cp:revision>
  <dcterms:created xsi:type="dcterms:W3CDTF">2011-03-31T09:44:47Z</dcterms:created>
  <dcterms:modified xsi:type="dcterms:W3CDTF">2015-01-12T16:32:28Z</dcterms:modified>
</cp:coreProperties>
</file>